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307" r:id="rId4"/>
    <p:sldId id="308" r:id="rId5"/>
    <p:sldId id="309" r:id="rId6"/>
    <p:sldId id="310" r:id="rId7"/>
    <p:sldId id="311" r:id="rId8"/>
    <p:sldId id="312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McNamara" initials="D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9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8" tIns="46149" rIns="92298" bIns="4614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6"/>
            <a:ext cx="5608320" cy="4183063"/>
          </a:xfrm>
          <a:prstGeom prst="rect">
            <a:avLst/>
          </a:prstGeom>
        </p:spPr>
        <p:txBody>
          <a:bodyPr vert="horz" lIns="92298" tIns="46149" rIns="92298" bIns="4614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6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676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26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472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3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0597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4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0325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8935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6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1153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7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4784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743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Working with Data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</a:t>
            </a:r>
            <a:r>
              <a:rPr lang="en-US" sz="4800" dirty="0">
                <a:solidFill>
                  <a:schemeClr val="tx1"/>
                </a:solidFill>
              </a:rPr>
              <a:t>2</a:t>
            </a:r>
            <a:endParaRPr lang="en-US" sz="4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Understanding Your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Download the file called </a:t>
            </a:r>
            <a:r>
              <a:rPr lang="en-US" sz="3000" dirty="0" err="1" smtClean="0"/>
              <a:t>Equity.jmp</a:t>
            </a:r>
            <a:r>
              <a:rPr lang="en-US" sz="3000" dirty="0" smtClean="0"/>
              <a:t>.</a:t>
            </a:r>
          </a:p>
          <a:p>
            <a:pPr eaLnBrk="1" hangingPunct="1"/>
            <a:r>
              <a:rPr lang="en-US" sz="3000" dirty="0" smtClean="0"/>
              <a:t>Launch JMP 12 and open this file using File &gt; Open.</a:t>
            </a:r>
          </a:p>
          <a:p>
            <a:pPr eaLnBrk="1" hangingPunct="1"/>
            <a:r>
              <a:rPr lang="en-US" sz="3000" dirty="0" smtClean="0"/>
              <a:t>This file contains 5960 records of bank customers that attempts to determine whether a customer is a good or bad credit risk for a  home equity loan.</a:t>
            </a:r>
          </a:p>
          <a:p>
            <a:pPr eaLnBrk="1" hangingPunct="1"/>
            <a:r>
              <a:rPr lang="en-US" sz="3000" dirty="0" smtClean="0"/>
              <a:t>Bad risk customers are more likely to default on their loan.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Understanding Your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7526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The variables are:</a:t>
            </a:r>
          </a:p>
          <a:p>
            <a:pPr lvl="1"/>
            <a:r>
              <a:rPr lang="en-US" sz="2800" dirty="0" smtClean="0"/>
              <a:t>BAD: Y-Response variable – 0 is good risk and 1 is bad risk.</a:t>
            </a:r>
          </a:p>
          <a:p>
            <a:pPr lvl="1"/>
            <a:r>
              <a:rPr lang="en-US" sz="2800" dirty="0" smtClean="0"/>
              <a:t>LOAN: The amount of the loan </a:t>
            </a:r>
            <a:r>
              <a:rPr lang="en-US" sz="2800" dirty="0" smtClean="0"/>
              <a:t>requested.</a:t>
            </a:r>
          </a:p>
          <a:p>
            <a:pPr lvl="1"/>
            <a:r>
              <a:rPr lang="en-US" sz="2800" dirty="0" smtClean="0"/>
              <a:t>MORTDUE: How much the customer needs to pay on their mortgage.</a:t>
            </a:r>
            <a:endParaRPr lang="en-US" sz="2800" dirty="0" smtClean="0"/>
          </a:p>
          <a:p>
            <a:pPr lvl="1"/>
            <a:r>
              <a:rPr lang="en-US" sz="2800" dirty="0" smtClean="0"/>
              <a:t>VALUE: Assessed valuation.</a:t>
            </a:r>
          </a:p>
          <a:p>
            <a:pPr lvl="1"/>
            <a:r>
              <a:rPr lang="en-US" sz="2800" dirty="0" smtClean="0"/>
              <a:t>REASON: Debt consolidation or home improvement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966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Understanding Your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The variables are:</a:t>
            </a:r>
          </a:p>
          <a:p>
            <a:pPr lvl="1"/>
            <a:r>
              <a:rPr lang="en-US" sz="2800" dirty="0" smtClean="0"/>
              <a:t>JOB</a:t>
            </a:r>
            <a:r>
              <a:rPr lang="en-US" sz="2800" dirty="0"/>
              <a:t>: Broad job category.</a:t>
            </a:r>
          </a:p>
          <a:p>
            <a:pPr lvl="1"/>
            <a:r>
              <a:rPr lang="en-US" sz="2800" dirty="0"/>
              <a:t>YOJ: Years on job.</a:t>
            </a:r>
          </a:p>
          <a:p>
            <a:pPr lvl="1"/>
            <a:r>
              <a:rPr lang="en-US" sz="2800" dirty="0"/>
              <a:t>DEROG: Number of derogatory reports.</a:t>
            </a:r>
          </a:p>
          <a:p>
            <a:pPr lvl="1"/>
            <a:r>
              <a:rPr lang="en-US" sz="2800" dirty="0" smtClean="0"/>
              <a:t>DELINQ</a:t>
            </a:r>
            <a:r>
              <a:rPr lang="en-US" sz="2800" dirty="0" smtClean="0"/>
              <a:t>: The number of delinquent trade lines.</a:t>
            </a:r>
          </a:p>
          <a:p>
            <a:pPr lvl="1"/>
            <a:r>
              <a:rPr lang="en-US" sz="2800" dirty="0" smtClean="0"/>
              <a:t>CLAGE: Age of oldest trade line.</a:t>
            </a:r>
          </a:p>
          <a:p>
            <a:pPr lvl="1"/>
            <a:r>
              <a:rPr lang="en-US" sz="2800" dirty="0" smtClean="0"/>
              <a:t>NINQ: Number of recent credit inquiries.</a:t>
            </a:r>
          </a:p>
          <a:p>
            <a:pPr lvl="1"/>
            <a:r>
              <a:rPr lang="en-US" sz="2800" dirty="0" smtClean="0"/>
              <a:t>CLNO: Number of trade lines.</a:t>
            </a:r>
          </a:p>
          <a:p>
            <a:pPr lvl="1"/>
            <a:r>
              <a:rPr lang="en-US" sz="2800" dirty="0" smtClean="0"/>
              <a:t>DEBTINC: Debt to income ratio.</a:t>
            </a:r>
          </a:p>
        </p:txBody>
      </p:sp>
    </p:spTree>
    <p:extLst>
      <p:ext uri="{BB962C8B-B14F-4D97-AF65-F5344CB8AC3E}">
        <p14:creationId xmlns:p14="http://schemas.microsoft.com/office/powerpoint/2010/main" val="222622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Understanding Your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The modeling type can be Continuous, Nominal, or Ordinal. This coding is critical to ensure that the proper analysis is performed.</a:t>
            </a:r>
          </a:p>
          <a:p>
            <a:pPr lvl="1"/>
            <a:r>
              <a:rPr lang="en-US" sz="2600" dirty="0" smtClean="0"/>
              <a:t>Continuous variables: variable has numeric values where it is meaningful to take ratios (LOAN, MORTDUE, VALUE, YOJ, DEROG, DELINQ, CLAGE, NINQ, CLNO, and DEBTINC)</a:t>
            </a:r>
          </a:p>
          <a:p>
            <a:pPr lvl="1"/>
            <a:r>
              <a:rPr lang="en-US" sz="2600" dirty="0" smtClean="0"/>
              <a:t>Nominal variables: variables are assigned to unordered categories and can take on either numeric or character values (BAD, REASON, and JOB).</a:t>
            </a:r>
          </a:p>
        </p:txBody>
      </p:sp>
    </p:spTree>
    <p:extLst>
      <p:ext uri="{BB962C8B-B14F-4D97-AF65-F5344CB8AC3E}">
        <p14:creationId xmlns:p14="http://schemas.microsoft.com/office/powerpoint/2010/main" val="28666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Understanding Your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Modeling types:</a:t>
            </a:r>
          </a:p>
          <a:p>
            <a:pPr lvl="1"/>
            <a:r>
              <a:rPr lang="en-US" sz="2600" dirty="0" smtClean="0"/>
              <a:t>Ordinal variables: variables are ranked ordered. There are no ordinal variables in our problem but an example of an ordinal variable is: </a:t>
            </a:r>
            <a:r>
              <a:rPr lang="en-US" sz="2600" dirty="0"/>
              <a:t>E</a:t>
            </a:r>
            <a:r>
              <a:rPr lang="en-US" sz="2600" dirty="0" smtClean="0"/>
              <a:t>ducation </a:t>
            </a:r>
            <a:r>
              <a:rPr lang="en-US" sz="2600" dirty="0"/>
              <a:t>L</a:t>
            </a:r>
            <a:r>
              <a:rPr lang="en-US" sz="2600" dirty="0" smtClean="0"/>
              <a:t>evel (high school, some college, undergraduate degree, and graduate degree).</a:t>
            </a:r>
          </a:p>
          <a:p>
            <a:r>
              <a:rPr lang="en-US" sz="2800" dirty="0" smtClean="0"/>
              <a:t>Go to the Equity file within JMP and convince yourself that each variable is properly specified.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Why is JOB not an ordinal variable?</a:t>
            </a:r>
          </a:p>
        </p:txBody>
      </p:sp>
    </p:spTree>
    <p:extLst>
      <p:ext uri="{BB962C8B-B14F-4D97-AF65-F5344CB8AC3E}">
        <p14:creationId xmlns:p14="http://schemas.microsoft.com/office/powerpoint/2010/main" val="89441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Understanding Your Data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To change a modeling type, click on the icon next to the variable name in the Columns Panel.</a:t>
            </a:r>
          </a:p>
          <a:p>
            <a:pPr eaLnBrk="1" hangingPunct="1"/>
            <a:r>
              <a:rPr lang="en-US" sz="3000" dirty="0" smtClean="0"/>
              <a:t>JMP also allows for a number of data types in addition to modeling types. These can be changed by right-clicking a column name and selecting Column Info.</a:t>
            </a:r>
          </a:p>
          <a:p>
            <a:pPr eaLnBrk="1" hangingPunct="1"/>
            <a:r>
              <a:rPr lang="en-US" sz="3000" dirty="0" smtClean="0"/>
              <a:t>Examples of data types include numeric and character.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14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17617</TotalTime>
  <Words>416</Words>
  <Application>Microsoft Office PowerPoint</Application>
  <PresentationFormat>On-screen Show (4:3)</PresentationFormat>
  <Paragraphs>43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Franklin Gothic Book</vt:lpstr>
      <vt:lpstr>Wingdings 2</vt:lpstr>
      <vt:lpstr>5_Equity</vt:lpstr>
      <vt:lpstr>Villanova</vt:lpstr>
      <vt:lpstr>Working with Data Part 2</vt:lpstr>
      <vt:lpstr>Understanding Your Data</vt:lpstr>
      <vt:lpstr>Understanding Your Data</vt:lpstr>
      <vt:lpstr>Understanding Your Data</vt:lpstr>
      <vt:lpstr>Understanding Your Data</vt:lpstr>
      <vt:lpstr>Understanding Your Data</vt:lpstr>
      <vt:lpstr>Understanding Your Data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91</cp:revision>
  <cp:lastPrinted>2015-07-14T15:31:11Z</cp:lastPrinted>
  <dcterms:created xsi:type="dcterms:W3CDTF">2008-12-06T13:38:17Z</dcterms:created>
  <dcterms:modified xsi:type="dcterms:W3CDTF">2015-07-14T15:31:14Z</dcterms:modified>
</cp:coreProperties>
</file>